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9" r:id="rId22"/>
    <p:sldId id="270" r:id="rId23"/>
    <p:sldId id="280" r:id="rId24"/>
    <p:sldId id="271" r:id="rId25"/>
    <p:sldId id="279" r:id="rId26"/>
    <p:sldId id="281" r:id="rId27"/>
    <p:sldId id="283" r:id="rId28"/>
    <p:sldId id="28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elvetica Neue Light" panose="02000403000000020004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585"/>
  </p:normalViewPr>
  <p:slideViewPr>
    <p:cSldViewPr snapToGrid="0">
      <p:cViewPr varScale="1">
        <p:scale>
          <a:sx n="104" d="100"/>
          <a:sy n="104" d="100"/>
        </p:scale>
        <p:origin x="23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Share a bit about DevelopIntelligence</a:t>
            </a:r>
          </a:p>
          <a:p>
            <a:pPr>
              <a:defRPr sz="1400"/>
            </a:pPr>
            <a:r>
              <a:rPr lang="en-US" dirty="0"/>
              <a:t>- As developers you want to learn!</a:t>
            </a:r>
          </a:p>
          <a:p>
            <a:pPr>
              <a:defRPr sz="1400"/>
            </a:pPr>
            <a:r>
              <a:rPr lang="en-US" dirty="0"/>
              <a:t>- As a corporation you want your developers to align their learning with your business goals.</a:t>
            </a:r>
          </a:p>
          <a:p>
            <a:pPr>
              <a:defRPr sz="1400"/>
            </a:pPr>
            <a:r>
              <a:rPr lang="en-US" dirty="0"/>
              <a:t>- That’s where we come in… Keeping developers current, bringing others up-to-speed … all aimed at moving your business forward!</a:t>
            </a:r>
          </a:p>
          <a:p>
            <a:pPr>
              <a:defRPr sz="1400"/>
            </a:pPr>
            <a:r>
              <a:rPr lang="en-US" dirty="0"/>
              <a:t>- We started in 2003 by a Sun Microsystems developer that wanted to help developers level-up and see business better leverage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 sz="1400"/>
            </a:pPr>
            <a:r>
              <a:rPr lang="en-US" dirty="0"/>
              <a:t>Areas of DevelopIntelligence expertise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DevOps: Ansible / Jenkins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 err="1"/>
              <a:t>BigData</a:t>
            </a:r>
            <a:r>
              <a:rPr lang="en-US" dirty="0"/>
              <a:t>: Hadoop / Cassandra / Spark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Machine Learning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Front-end: React / Angular</a:t>
            </a:r>
          </a:p>
          <a:p>
            <a:pPr marL="231082" indent="-231082">
              <a:buSzPct val="100000"/>
              <a:buChar char="-"/>
              <a:defRPr sz="1400"/>
            </a:pPr>
            <a:r>
              <a:rPr lang="en-US" dirty="0"/>
              <a:t>Cloud: AWS / Azure / Google Cloud</a:t>
            </a:r>
          </a:p>
          <a:p>
            <a:pPr>
              <a:defRPr sz="1400"/>
            </a:pPr>
            <a:r>
              <a:rPr lang="en-US" dirty="0"/>
              <a:t>- Started as a Java shop -&gt; keep growing -&gt; haven’t looked back</a:t>
            </a:r>
          </a:p>
          <a:p>
            <a:pPr>
              <a:defRPr sz="1400"/>
            </a:pPr>
            <a:r>
              <a:rPr lang="en-US" dirty="0"/>
              <a:t>- Our specialty is hiring expert practitioners that can come alongside teams and teach them how to move forward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64aa0a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5664aa0a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590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09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67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4827990" y="1055915"/>
            <a:ext cx="7305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/>
          <a:p>
            <a:pPr marL="72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sz="3200" i="1"/>
              <a:t>WELCOME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AED-F552-574B-8078-CD11B13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will accomplish TDD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4165-DF56-4A4F-8951-A00D6BB39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MODULE THREE</a:t>
            </a:r>
          </a:p>
          <a:p>
            <a:pPr lvl="1"/>
            <a:r>
              <a:rPr lang="en-US" dirty="0"/>
              <a:t>Version Control (and hooks)</a:t>
            </a:r>
          </a:p>
          <a:p>
            <a:pPr lvl="1"/>
            <a:r>
              <a:rPr lang="en-US" dirty="0"/>
              <a:t>Introduction to continuous Integration</a:t>
            </a:r>
          </a:p>
          <a:p>
            <a:r>
              <a:rPr lang="en-US" b="1" dirty="0"/>
              <a:t>MODULE FOUR</a:t>
            </a:r>
          </a:p>
          <a:p>
            <a:pPr lvl="1"/>
            <a:r>
              <a:rPr lang="en-US" dirty="0"/>
              <a:t>Build agents (AWS Code Pipelines)</a:t>
            </a:r>
          </a:p>
          <a:p>
            <a:pPr lvl="1"/>
            <a:r>
              <a:rPr lang="en-US" dirty="0"/>
              <a:t>Deployment from Version control</a:t>
            </a:r>
          </a:p>
          <a:p>
            <a:r>
              <a:rPr lang="en-US" b="1" dirty="0"/>
              <a:t>MODULE FIVE</a:t>
            </a:r>
          </a:p>
          <a:p>
            <a:pPr lvl="1"/>
            <a:r>
              <a:rPr lang="en-US" dirty="0"/>
              <a:t>Creating an AWS code pipeline for Integration</a:t>
            </a:r>
          </a:p>
          <a:p>
            <a:pPr lvl="1"/>
            <a:r>
              <a:rPr lang="en-US" dirty="0"/>
              <a:t>Continuous Deployment practical</a:t>
            </a:r>
          </a:p>
          <a:p>
            <a:r>
              <a:rPr lang="en-US" b="1" dirty="0"/>
              <a:t>MODULE SIX:</a:t>
            </a:r>
          </a:p>
          <a:p>
            <a:pPr lvl="1"/>
            <a:r>
              <a:rPr lang="en-US" dirty="0"/>
              <a:t>Practical: Pulling the entire pipeline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FECBB-6743-8248-8281-2D28F4D48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862445" y="477982"/>
            <a:ext cx="78763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Introduction to TDD</a:t>
            </a:r>
            <a:endParaRPr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66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AED-F552-574B-8078-CD11B13D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4165-DF56-4A4F-8951-A00D6BB39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" y="1512000"/>
            <a:ext cx="11791392" cy="4680000"/>
          </a:xfrm>
        </p:spPr>
        <p:txBody>
          <a:bodyPr/>
          <a:lstStyle/>
          <a:p>
            <a:r>
              <a:rPr lang="en-US" sz="3200" b="1" dirty="0"/>
              <a:t>Hypothetical</a:t>
            </a:r>
            <a:r>
              <a:rPr lang="en-US" sz="2800" b="1" dirty="0"/>
              <a:t>:</a:t>
            </a:r>
          </a:p>
          <a:p>
            <a:pPr lvl="1"/>
            <a:r>
              <a:rPr lang="en-US" sz="2800" dirty="0"/>
              <a:t>Your boss comes to you and asks you to create code that reads from an API and puts that data into a database.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You have the skills and you sit down at the desk and begin typing.</a:t>
            </a:r>
          </a:p>
          <a:p>
            <a:pPr lvl="2"/>
            <a:r>
              <a:rPr lang="en-US" sz="2400" dirty="0"/>
              <a:t>What do you start with?</a:t>
            </a:r>
          </a:p>
          <a:p>
            <a:pPr lvl="2"/>
            <a:r>
              <a:rPr lang="en-US" sz="2400" dirty="0"/>
              <a:t>What is your plan?</a:t>
            </a:r>
          </a:p>
          <a:p>
            <a:pPr lvl="2"/>
            <a:r>
              <a:rPr lang="en-US" sz="2400" dirty="0"/>
              <a:t>How do you verify that things are working?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FECBB-6743-8248-8281-2D28F4D48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D59DA-BF2A-B74C-BF86-8C645482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496" y="4282248"/>
            <a:ext cx="2127504" cy="21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E410-BC16-EC40-90F3-ACB4502F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68C6A-305C-D44F-81DE-6A88FA8A0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MOST people are going to sit down and immediately start coding</a:t>
            </a:r>
          </a:p>
          <a:p>
            <a:r>
              <a:rPr lang="en-US" sz="3200" dirty="0"/>
              <a:t>We’re engineers- it’s what we’re paid to do! So why wouldn’t we immediately start in on coding effectively?</a:t>
            </a:r>
          </a:p>
          <a:p>
            <a:pPr marL="7620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F19FD-0A72-794E-9E37-73BE63382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C3FEF-8ABE-4A41-AD0C-6BF5B004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282" y="36144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9796-51E5-DB4F-8EAF-8EA784E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95141-93F8-7141-ADCB-036E5AB0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Who here remembers your first coding experience? </a:t>
            </a:r>
          </a:p>
          <a:p>
            <a:r>
              <a:rPr lang="en-US" dirty="0"/>
              <a:t>Maybe you were coding a game? </a:t>
            </a:r>
          </a:p>
          <a:p>
            <a:r>
              <a:rPr lang="en-US" dirty="0"/>
              <a:t>An Application? </a:t>
            </a:r>
          </a:p>
          <a:p>
            <a:r>
              <a:rPr lang="en-US" dirty="0"/>
              <a:t>Remember what the results looked like? </a:t>
            </a:r>
          </a:p>
          <a:p>
            <a:r>
              <a:rPr lang="en-US" dirty="0"/>
              <a:t>Did you have a mentor? </a:t>
            </a:r>
          </a:p>
          <a:p>
            <a:r>
              <a:rPr lang="en-US" dirty="0"/>
              <a:t>Did you have a plan? </a:t>
            </a:r>
          </a:p>
          <a:p>
            <a:r>
              <a:rPr lang="en-US" dirty="0"/>
              <a:t>Did you have much of an idea of what you intended to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CD2E-605E-1247-9A40-036020556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482C7-1DB7-2548-B1BA-F9C0EBA5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974" y="1318514"/>
            <a:ext cx="2628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5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EA30-E925-7540-AE76-D1D539E1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A0B1-7278-8C45-AA97-479918D191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1DF09-A8DC-2B46-9FE1-147D211B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5" y="1333901"/>
            <a:ext cx="6734745" cy="51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8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5D63-F4D4-3249-B7A7-4029EE4D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0B195-DDBE-B547-98D9-D27B954F0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Unless you were a coding genius of unparalleled talent I’m going to guess that none of us would be proud of their first efforts at coding.</a:t>
            </a:r>
          </a:p>
          <a:p>
            <a:r>
              <a:rPr lang="en-US" dirty="0"/>
              <a:t>In fact, I’m guessing that your first coding efforts were a mess of procedural code all written in the “MAIN” function without any stops or changes.</a:t>
            </a:r>
          </a:p>
          <a:p>
            <a:pPr lvl="1"/>
            <a:r>
              <a:rPr lang="en-US" dirty="0"/>
              <a:t>That’s fine! We all start somewhere BUT…think about what you’ve learned since then!!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0BD3E-754E-1842-B915-8BE15A082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08D51-9636-0D45-AFC4-55A4F2F4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944" y="4093272"/>
            <a:ext cx="2098728" cy="20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9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9134-02A3-264B-B4BC-B2FB0696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5B390-EA64-2240-9FF5-B6FA74C15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first time you read through an elegantly coded application? </a:t>
            </a:r>
          </a:p>
          <a:p>
            <a:r>
              <a:rPr lang="en-US" dirty="0"/>
              <a:t>Something where the coder had utilized functions and followed concepts like </a:t>
            </a:r>
            <a:r>
              <a:rPr lang="en-US" b="1" dirty="0"/>
              <a:t>DRY (Don’t Repeat Yourself)</a:t>
            </a:r>
            <a:r>
              <a:rPr lang="en-US" dirty="0"/>
              <a:t> to create functions that could be used again and again thereby avoiding the need to reuse things like </a:t>
            </a:r>
            <a:r>
              <a:rPr lang="en-US" b="1" dirty="0"/>
              <a:t>GOTOs</a:t>
            </a:r>
            <a:r>
              <a:rPr lang="en-US" dirty="0"/>
              <a:t> or just having to repeat large chunks of code again and again?</a:t>
            </a:r>
          </a:p>
          <a:p>
            <a:r>
              <a:rPr lang="en-US" dirty="0"/>
              <a:t>Remember your first exposure to bite-size chunks of code (the functions within Objects, or Objects themselves) that flowed one into another?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D57B-63A0-7244-8A85-8CCD1BA15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D818A-E058-7F47-AB65-90E09D7B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44" y="4449669"/>
            <a:ext cx="1664615" cy="1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4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46A6-99BB-1948-A919-441E43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A7F36-E4C3-4445-BE7B-E69CFFA2D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what’s the difference between the coder you (most likely) are </a:t>
            </a:r>
            <a:r>
              <a:rPr lang="en-US" b="1" dirty="0"/>
              <a:t>today</a:t>
            </a:r>
            <a:r>
              <a:rPr lang="en-US" dirty="0"/>
              <a:t> and the coder you were back then? </a:t>
            </a:r>
          </a:p>
          <a:p>
            <a:r>
              <a:rPr lang="en-US" dirty="0"/>
              <a:t>What have you learned that has served you best?</a:t>
            </a:r>
          </a:p>
          <a:p>
            <a:r>
              <a:rPr lang="en-US" dirty="0"/>
              <a:t>Do you have a favorite coding concept that made everything ”click” for you?</a:t>
            </a:r>
          </a:p>
          <a:p>
            <a:pPr lvl="1"/>
            <a:r>
              <a:rPr lang="en-US" dirty="0"/>
              <a:t>Abstraction?</a:t>
            </a:r>
          </a:p>
          <a:p>
            <a:pPr lvl="1"/>
            <a:r>
              <a:rPr lang="en-US" dirty="0"/>
              <a:t>Encapsulation?</a:t>
            </a:r>
          </a:p>
          <a:p>
            <a:pPr lvl="1"/>
            <a:r>
              <a:rPr lang="en-US" dirty="0"/>
              <a:t>Inheritance?</a:t>
            </a:r>
          </a:p>
          <a:p>
            <a:pPr lvl="1"/>
            <a:r>
              <a:rPr lang="en-US" dirty="0"/>
              <a:t>Polymorphism?</a:t>
            </a:r>
          </a:p>
          <a:p>
            <a:pPr lvl="1"/>
            <a:r>
              <a:rPr lang="en-US" dirty="0"/>
              <a:t>Interfaces?</a:t>
            </a:r>
          </a:p>
          <a:p>
            <a:pPr lvl="1"/>
            <a:r>
              <a:rPr lang="en-US" dirty="0" err="1"/>
              <a:t>Memoization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F848-8B54-7540-8D2A-43CB57051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38DE9-C6BF-1B42-BE84-F72FC3F7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38" y="34290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5AB2-BB26-2842-BF14-A3819A63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7DE69-A4C5-EB4F-B08E-345B0139D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differentiates a senior developer from a junior developer? </a:t>
            </a:r>
          </a:p>
          <a:p>
            <a:r>
              <a:rPr lang="en-US" dirty="0"/>
              <a:t>Why do senior developers make more? Why are they generally more sought after? </a:t>
            </a:r>
          </a:p>
          <a:p>
            <a:r>
              <a:rPr lang="en-US" dirty="0"/>
              <a:t>What separates senior and junior developers?</a:t>
            </a:r>
          </a:p>
          <a:p>
            <a:endParaRPr lang="en-US" dirty="0"/>
          </a:p>
          <a:p>
            <a:r>
              <a:rPr lang="en-US" dirty="0"/>
              <a:t>The ability to plan*</a:t>
            </a:r>
          </a:p>
          <a:p>
            <a:endParaRPr lang="en-US" dirty="0"/>
          </a:p>
          <a:p>
            <a:r>
              <a:rPr lang="en-US" dirty="0"/>
              <a:t>*NOT “follow a plan”- anyone can do that! A senior developer can </a:t>
            </a:r>
            <a:r>
              <a:rPr lang="en-US" b="1" dirty="0"/>
              <a:t>make a plan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D3150-E67B-2C4A-8A62-C9DDD9610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6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3522231"/>
            <a:ext cx="12192000" cy="300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An Overview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864421" y="3896940"/>
            <a:ext cx="57292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…Impacts you daily.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882433" y="4483025"/>
            <a:ext cx="57292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When you talk on the phone, watch a movie, connect with friends on social media, drive a car, fly on a plane, pay with a credit card, shop online, and order a latte with your mobile app, you are interacting with technology developed by one of our customers.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74185" y="1763874"/>
            <a:ext cx="362902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purpose…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858621" y="2286019"/>
            <a:ext cx="488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help organizations learn and adopt new technologies. </a:t>
            </a:r>
            <a:endParaRPr sz="1600" dirty="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" name="Google Shape;82;p1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89" y="1783709"/>
            <a:ext cx="607139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8568857" y="3650718"/>
            <a:ext cx="2172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2018 alone...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937" y="4199985"/>
            <a:ext cx="3833092" cy="219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5EA2-FE36-3F4A-9816-9922D201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C958B-1189-4941-8918-339218F62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0CDBE-AE93-7C43-8DBE-CB4F5C76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1400471"/>
            <a:ext cx="7802152" cy="48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8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F31E-2176-6243-AD19-2B519E22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842F4-3537-8646-9BD4-31129E559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7C1C9-B414-C74B-BD30-6CDB93A6E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35A9D-D22B-2E40-BD03-7D855ED6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353312"/>
            <a:ext cx="10795000" cy="50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8E17-D7C0-B146-A644-FA141CBE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08DA5-181A-F448-A709-32C8B4C62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637C7-8DD9-6E49-BD59-D1C6D7AF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56" y="1471054"/>
            <a:ext cx="9180688" cy="4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0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8BCF-B0E3-914D-A81C-B0AC7825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28031-7C06-D34F-A077-A4681A0DE2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33C59-B905-CF49-BE69-E03A2F2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38" y="1344687"/>
            <a:ext cx="91821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A365-9726-CF47-BF7B-160AC8B5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EF46-E984-C744-B7FB-45F3E7FF4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what </a:t>
            </a:r>
            <a:r>
              <a:rPr lang="en-US" b="1" dirty="0"/>
              <a:t>Test Driven Development</a:t>
            </a:r>
            <a:r>
              <a:rPr lang="en-US" dirty="0"/>
              <a:t> is really about</a:t>
            </a:r>
          </a:p>
          <a:p>
            <a:pPr marL="76200" indent="0" algn="ctr">
              <a:buNone/>
            </a:pPr>
            <a:endParaRPr lang="en-US" sz="6600" b="1" dirty="0"/>
          </a:p>
          <a:p>
            <a:pPr marL="76200" indent="0" algn="ctr">
              <a:buNone/>
            </a:pPr>
            <a:r>
              <a:rPr lang="en-US" sz="6600" b="1" dirty="0"/>
              <a:t>PLANNING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52694-313A-DA4A-992C-A0F52AE75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21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862445" y="477982"/>
            <a:ext cx="78763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TDD How To</a:t>
            </a:r>
            <a:endParaRPr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85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A365-9726-CF47-BF7B-160AC8B5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(How To)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EF46-E984-C744-B7FB-45F3E7FF4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that you are a “senior” coder you have probably eschewed the technique of coding out one </a:t>
            </a:r>
            <a:r>
              <a:rPr lang="en-US" dirty="0" err="1"/>
              <a:t>looooooong</a:t>
            </a:r>
            <a:r>
              <a:rPr lang="en-US" dirty="0"/>
              <a:t> block of code.</a:t>
            </a:r>
          </a:p>
          <a:p>
            <a:endParaRPr lang="en-US" b="1" i="1" dirty="0"/>
          </a:p>
          <a:p>
            <a:r>
              <a:rPr lang="en-US" dirty="0"/>
              <a:t>Instead: most likely you are using small </a:t>
            </a:r>
            <a:r>
              <a:rPr lang="en-US" b="1" dirty="0"/>
              <a:t>functions</a:t>
            </a:r>
            <a:r>
              <a:rPr lang="en-US" dirty="0"/>
              <a:t> for your code:</a:t>
            </a:r>
          </a:p>
          <a:p>
            <a:pPr lvl="1"/>
            <a:r>
              <a:rPr lang="en-US" b="1" dirty="0"/>
              <a:t>Function A returns value B which is the input parameter for Function C</a:t>
            </a:r>
          </a:p>
          <a:p>
            <a:endParaRPr lang="en-US" b="1" dirty="0"/>
          </a:p>
          <a:p>
            <a:r>
              <a:rPr lang="en-US" dirty="0"/>
              <a:t>SO- instead of a long string of gobbledygook your code for a coding challenge that asked for you to “add two numbers together then DOUBLE THEM” looks like: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52694-313A-DA4A-992C-A0F52AE75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091D-11E1-CF45-BA82-41A3C7F9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3FB9F-9980-024B-B481-9384666DE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5D79BF-774D-6448-A42B-34DF36F8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#I’m fairly junior</a:t>
            </a:r>
          </a:p>
          <a:p>
            <a:pPr marL="76200" indent="0">
              <a:buNone/>
            </a:pPr>
            <a:endParaRPr lang="en-US">
              <a:solidFill>
                <a:schemeClr val="tx1"/>
              </a:solidFill>
              <a:latin typeface="American Typewriter" panose="02090604020004020304" pitchFamily="18" charset="77"/>
            </a:endParaRPr>
          </a:p>
          <a:p>
            <a:pPr marL="76200" indent="0">
              <a:buNone/>
            </a:pPr>
            <a:r>
              <a:rPr lang="en-US">
                <a:solidFill>
                  <a:schemeClr val="tx1"/>
                </a:solidFill>
                <a:latin typeface="American Typewriter" panose="02090604020004020304" pitchFamily="18" charset="77"/>
              </a:rPr>
              <a:t>def 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add_together_and_double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a,b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):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c = a + b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d = c * 2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return d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8493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FB24-4356-F84F-8AAD-C9258596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(How To)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91CD8-6312-D248-A380-CFC47DAA5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2">
              <a:lumMod val="90000"/>
            </a:schemeClr>
          </a:solidFill>
        </p:spPr>
        <p:txBody>
          <a:bodyPr/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#I KNOW WHAT I’M DOING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def 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add_together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a,b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):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return a + b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  <a:latin typeface="American Typewriter" panose="02090604020004020304" pitchFamily="18" charset="77"/>
            </a:endParaRP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def 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double_them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val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):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return 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val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 * 2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  <a:latin typeface="American Typewriter" panose="02090604020004020304" pitchFamily="18" charset="77"/>
            </a:endParaRP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if __name__ == “__main__”: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a = 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add_together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(5,6)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	print(</a:t>
            </a:r>
            <a:r>
              <a:rPr lang="en-US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double_them</a:t>
            </a:r>
            <a:r>
              <a:rPr lang="en-US" dirty="0">
                <a:solidFill>
                  <a:schemeClr val="tx1"/>
                </a:solidFill>
                <a:latin typeface="American Typewriter" panose="02090604020004020304" pitchFamily="18" charset="77"/>
              </a:rPr>
              <a:t>(a))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87A82-9805-4E4F-9804-CC21B08DC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5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Technologies we cover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AF755-F9BC-9A4F-A3A1-E7EFEE53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" t="14054" r="4582"/>
          <a:stretch/>
        </p:blipFill>
        <p:spPr>
          <a:xfrm>
            <a:off x="1383957" y="1272882"/>
            <a:ext cx="9242854" cy="5158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</a:pPr>
            <a:r>
              <a:rPr lang="en-US">
                <a:solidFill>
                  <a:srgbClr val="3F3F3F"/>
                </a:solidFill>
              </a:rPr>
              <a:t>Our Practitioners</a:t>
            </a:r>
            <a:endParaRPr/>
          </a:p>
        </p:txBody>
      </p:sp>
      <p:pic>
        <p:nvPicPr>
          <p:cNvPr id="97" name="Google Shape;9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683158" y="1537400"/>
            <a:ext cx="13284900" cy="4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950426" y="1890940"/>
            <a:ext cx="273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250 best selling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books authored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73385" y="2940455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9+ years of training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28631" y="3990716"/>
            <a:ext cx="260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750,000 practitioner led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hours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277919" y="1891114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150 engagements speaking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 industry conferences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8708931" y="2952408"/>
            <a:ext cx="260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Over 17 years of industry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 per instructor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8186778" y="3977269"/>
            <a:ext cx="2730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125 certifications in leading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technologies </a:t>
            </a:r>
            <a:endParaRPr sz="1600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6408522" y="5331630"/>
            <a:ext cx="26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95% instructor satisfaction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862445" y="477982"/>
            <a:ext cx="78763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TDD and CI/CD</a:t>
            </a:r>
            <a:endParaRPr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Fernando Pombeiro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Instructor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dirty="0"/>
              <a:t>About the Instructor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495300" indent="-342900">
              <a:spcBef>
                <a:spcPts val="0"/>
              </a:spcBef>
            </a:pPr>
            <a:r>
              <a:rPr lang="en-US" dirty="0"/>
              <a:t>Six years military with a couple of tours in Iraq and Afghanistan (Navy)</a:t>
            </a:r>
          </a:p>
          <a:p>
            <a:pPr marL="495300" indent="-342900">
              <a:spcBef>
                <a:spcPts val="0"/>
              </a:spcBef>
            </a:pPr>
            <a:endParaRPr lang="en-US" dirty="0"/>
          </a:p>
          <a:p>
            <a:pPr marL="495300" indent="-342900">
              <a:spcBef>
                <a:spcPts val="0"/>
              </a:spcBef>
            </a:pPr>
            <a:r>
              <a:rPr lang="en-US" dirty="0"/>
              <a:t>Got out and joined </a:t>
            </a:r>
            <a:r>
              <a:rPr lang="en-US" dirty="0" err="1"/>
              <a:t>Amazon.com</a:t>
            </a:r>
            <a:r>
              <a:rPr lang="en-US" dirty="0"/>
              <a:t> in operations in 2006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Spent four years learning to code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Picked up MYSQL, PHP and Unix command line</a:t>
            </a:r>
          </a:p>
          <a:p>
            <a:pPr marL="952500" lvl="1" indent="-342900">
              <a:spcBef>
                <a:spcPts val="0"/>
              </a:spcBef>
            </a:pPr>
            <a:endParaRPr lang="en-US" dirty="0"/>
          </a:p>
          <a:p>
            <a:pPr marL="495300" indent="-342900">
              <a:spcBef>
                <a:spcPts val="0"/>
              </a:spcBef>
            </a:pPr>
            <a:r>
              <a:rPr lang="en-US" dirty="0"/>
              <a:t>2010: Joined first startup (Meteor Games) as a backend developer in PHP/MYSQL (FLASH was the front end)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Made Farmville-type games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Company closed down in 2012</a:t>
            </a:r>
          </a:p>
          <a:p>
            <a:pPr marL="952500" lvl="1" indent="-342900">
              <a:spcBef>
                <a:spcPts val="0"/>
              </a:spcBef>
            </a:pPr>
            <a:endParaRPr lang="en-US" dirty="0"/>
          </a:p>
          <a:p>
            <a:pPr marL="495300" indent="-342900">
              <a:spcBef>
                <a:spcPts val="0"/>
              </a:spcBef>
            </a:pPr>
            <a:r>
              <a:rPr lang="en-US" dirty="0"/>
              <a:t>2012: Joined another startup (</a:t>
            </a:r>
            <a:r>
              <a:rPr lang="en-US" dirty="0" err="1"/>
              <a:t>Playsino</a:t>
            </a:r>
            <a:r>
              <a:rPr lang="en-US" dirty="0"/>
              <a:t>) making online card games still on PHP/MYSQL/Flash. Started with Python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This one lasted until 2013</a:t>
            </a:r>
          </a:p>
          <a:p>
            <a:pPr marL="952500" lvl="1" indent="-342900">
              <a:spcBef>
                <a:spcPts val="0"/>
              </a:spcBef>
            </a:pPr>
            <a:endParaRPr lang="en-US"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dirty="0"/>
              <a:t>About the Instructor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495300" indent="-342900">
              <a:spcBef>
                <a:spcPts val="0"/>
              </a:spcBef>
            </a:pPr>
            <a:r>
              <a:rPr lang="en-US" dirty="0"/>
              <a:t>2013: Joined The Leaf Group as a Big Data engineer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Learned Python, Hadoop, Java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Spent a lot of time in data analysis</a:t>
            </a:r>
          </a:p>
          <a:p>
            <a:pPr marL="495300" indent="-342900">
              <a:spcBef>
                <a:spcPts val="0"/>
              </a:spcBef>
            </a:pPr>
            <a:endParaRPr lang="en-US" dirty="0"/>
          </a:p>
          <a:p>
            <a:pPr marL="495300" indent="-342900">
              <a:spcBef>
                <a:spcPts val="0"/>
              </a:spcBef>
            </a:pPr>
            <a:r>
              <a:rPr lang="en-US" dirty="0"/>
              <a:t>2015: Joined NBCUniversal (Fandango) as a Data Engineering Manager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Picked up AWS, Java, Docker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Joined Develop Intelligence part time</a:t>
            </a:r>
          </a:p>
          <a:p>
            <a:pPr marL="952500" lvl="1" indent="-342900">
              <a:spcBef>
                <a:spcPts val="0"/>
              </a:spcBef>
            </a:pPr>
            <a:endParaRPr lang="en-US" dirty="0"/>
          </a:p>
          <a:p>
            <a:pPr marL="495300" indent="-342900">
              <a:spcBef>
                <a:spcPts val="0"/>
              </a:spcBef>
            </a:pPr>
            <a:r>
              <a:rPr lang="en-US" dirty="0"/>
              <a:t>2017: Moved to the UK and started as an independent contractor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Currently doing Node.js, Docker, GOLANG and Snowflake with AWS</a:t>
            </a:r>
          </a:p>
          <a:p>
            <a:pPr marL="952500" lvl="1" indent="-342900">
              <a:spcBef>
                <a:spcPts val="0"/>
              </a:spcBef>
            </a:pPr>
            <a:r>
              <a:rPr lang="en-US" dirty="0"/>
              <a:t>Also doing a lot more work with Develop Intelligence in back end tech</a:t>
            </a: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33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34C1-8963-EA42-8C1F-D9D6F682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02601-2461-874B-8431-26EC4C51C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go over the creation and maintenance of an effective Continuous Integration and Continuous Development Pipeline</a:t>
            </a:r>
          </a:p>
          <a:p>
            <a:r>
              <a:rPr lang="en-US" dirty="0"/>
              <a:t>As part of this we will be utilizing the following tools: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AWS Code Pipeline</a:t>
            </a:r>
          </a:p>
          <a:p>
            <a:pPr lvl="1"/>
            <a:r>
              <a:rPr lang="en-US" dirty="0"/>
              <a:t>Docker</a:t>
            </a:r>
          </a:p>
          <a:p>
            <a:r>
              <a:rPr lang="en-US" dirty="0"/>
              <a:t>By the end of this class students should be able to understand CI/CD concepts and create effective pipelines for 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7CF30-A2DA-A648-8009-BE0EE940BF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0E68-6485-7140-AE18-0CAA0330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will accomplish this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04882-DDB9-3A44-BE15-BE16ADC1F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 will be broken out into several modules. The goal is to get through TWO modules a day over three days (so…six modules)</a:t>
            </a:r>
          </a:p>
          <a:p>
            <a:r>
              <a:rPr lang="en-US" dirty="0"/>
              <a:t>The modules are made up of:</a:t>
            </a:r>
          </a:p>
          <a:p>
            <a:pPr lvl="1"/>
            <a:r>
              <a:rPr lang="en-US" dirty="0"/>
              <a:t>A lecture portion</a:t>
            </a:r>
          </a:p>
          <a:p>
            <a:pPr lvl="1"/>
            <a:r>
              <a:rPr lang="en-US" dirty="0"/>
              <a:t>A lab portion (practical)</a:t>
            </a:r>
          </a:p>
          <a:p>
            <a:pPr lvl="1"/>
            <a:endParaRPr lang="en-US" dirty="0"/>
          </a:p>
          <a:p>
            <a:r>
              <a:rPr lang="en-US" dirty="0"/>
              <a:t>The modules will cover the following topics:</a:t>
            </a:r>
          </a:p>
          <a:p>
            <a:pPr lvl="1"/>
            <a:r>
              <a:rPr lang="en-US" b="1" dirty="0"/>
              <a:t>MODULE ONE:</a:t>
            </a:r>
          </a:p>
          <a:p>
            <a:pPr lvl="2"/>
            <a:r>
              <a:rPr lang="en-US" dirty="0"/>
              <a:t>Test Driven Development fundamentals</a:t>
            </a:r>
          </a:p>
          <a:p>
            <a:pPr lvl="1"/>
            <a:r>
              <a:rPr lang="en-US" b="1" dirty="0"/>
              <a:t>MODULE TWO:</a:t>
            </a:r>
          </a:p>
          <a:p>
            <a:pPr lvl="2"/>
            <a:r>
              <a:rPr lang="en-US" dirty="0"/>
              <a:t>Test Driven Development advanced (mocking)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5D144-0FDA-3C47-8923-9C4D1CD9C0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84793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1346</Words>
  <Application>Microsoft Macintosh PowerPoint</Application>
  <PresentationFormat>Widescreen</PresentationFormat>
  <Paragraphs>198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Helvetica Neue Light</vt:lpstr>
      <vt:lpstr>Calibri</vt:lpstr>
      <vt:lpstr>Arial</vt:lpstr>
      <vt:lpstr>American Typewriter</vt:lpstr>
      <vt:lpstr>DI Template</vt:lpstr>
      <vt:lpstr>WELCOME</vt:lpstr>
      <vt:lpstr>An Overview</vt:lpstr>
      <vt:lpstr>Technologies we cover</vt:lpstr>
      <vt:lpstr>Our Practitioners</vt:lpstr>
      <vt:lpstr>PowerPoint Presentation</vt:lpstr>
      <vt:lpstr>About the Instructor</vt:lpstr>
      <vt:lpstr>About the Instructor</vt:lpstr>
      <vt:lpstr>Class Overview</vt:lpstr>
      <vt:lpstr>How we will accomplish this</vt:lpstr>
      <vt:lpstr>How we will accomplish TDD (continued)</vt:lpstr>
      <vt:lpstr>PowerPoint Presentation</vt:lpstr>
      <vt:lpstr>Test Driven Development</vt:lpstr>
      <vt:lpstr>Test Driven Development</vt:lpstr>
      <vt:lpstr>Test Driven Development</vt:lpstr>
      <vt:lpstr>Test Driven Development</vt:lpstr>
      <vt:lpstr>Test Driven Development</vt:lpstr>
      <vt:lpstr>Test Driven Development</vt:lpstr>
      <vt:lpstr>Test Driven Development</vt:lpstr>
      <vt:lpstr>Test Driven Development</vt:lpstr>
      <vt:lpstr>Test Driven Development</vt:lpstr>
      <vt:lpstr>Test Driven Development (continued)</vt:lpstr>
      <vt:lpstr>Test Driven Development</vt:lpstr>
      <vt:lpstr>Test Driven Development</vt:lpstr>
      <vt:lpstr>Test Driven development</vt:lpstr>
      <vt:lpstr>PowerPoint Presentation</vt:lpstr>
      <vt:lpstr>Test Driven Development (How To)</vt:lpstr>
      <vt:lpstr>PowerPoint Presentation</vt:lpstr>
      <vt:lpstr>Test Driven Development (How To)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fernincornwall@gmail.com</cp:lastModifiedBy>
  <cp:revision>15</cp:revision>
  <dcterms:modified xsi:type="dcterms:W3CDTF">2019-12-15T20:28:19Z</dcterms:modified>
</cp:coreProperties>
</file>